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43AB6-B449-437F-925E-A1D003067E32}" type="datetimeFigureOut">
              <a:rPr lang="es-MX" smtClean="0"/>
              <a:t>12/01/2014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BAFA44-8551-4112-AA33-E95D75D5E2E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CGQ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35696" y="188640"/>
            <a:ext cx="5400600" cy="2808312"/>
          </a:xfrm>
          <a:prstGeom prst="round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577788" y="3140968"/>
            <a:ext cx="7772400" cy="1470025"/>
          </a:xfrm>
          <a:prstGeom prst="rect">
            <a:avLst/>
          </a:prstGeom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/>
              <a:t>PROGRAMA DE </a:t>
            </a:r>
            <a:r>
              <a:rPr lang="es-ES" sz="2400" b="1" dirty="0" err="1" smtClean="0"/>
              <a:t>EVALALUACION</a:t>
            </a:r>
            <a:r>
              <a:rPr lang="es-ES" sz="2400" b="1" dirty="0" smtClean="0"/>
              <a:t> EXTERNA DE LA CALIDAD ENTRE LABORATORIOS</a:t>
            </a:r>
            <a:br>
              <a:rPr lang="es-ES" sz="2400" b="1" dirty="0" smtClean="0"/>
            </a:br>
            <a:r>
              <a:rPr lang="es-ES" sz="2400" b="1" dirty="0" err="1" smtClean="0"/>
              <a:t>EEXCEL</a:t>
            </a:r>
            <a:endParaRPr lang="es-ES" sz="2400" b="1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683568" y="5492824"/>
            <a:ext cx="7854950" cy="888504"/>
          </a:xfrm>
          <a:noFill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b="1" dirty="0" smtClean="0">
                <a:solidFill>
                  <a:schemeClr val="tx1"/>
                </a:solidFill>
                <a:latin typeface="+mj-lt"/>
              </a:rPr>
              <a:t>EVALUACION DEL AREA DE </a:t>
            </a:r>
            <a:r>
              <a:rPr lang="es-MX" b="1" dirty="0" err="1" smtClean="0">
                <a:solidFill>
                  <a:schemeClr val="tx1"/>
                </a:solidFill>
                <a:latin typeface="+mj-lt"/>
              </a:rPr>
              <a:t>QUIMICA</a:t>
            </a:r>
            <a:r>
              <a:rPr lang="es-MX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+mj-lt"/>
              </a:rPr>
              <a:t>CLINICA</a:t>
            </a:r>
            <a:endParaRPr lang="es-MX" b="1" dirty="0" smtClean="0">
              <a:solidFill>
                <a:schemeClr val="tx1"/>
              </a:solidFill>
              <a:latin typeface="+mj-lt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b="1" dirty="0" smtClean="0">
                <a:solidFill>
                  <a:schemeClr val="tx1"/>
                </a:solidFill>
                <a:latin typeface="+mj-lt"/>
              </a:rPr>
              <a:t>CICLO: </a:t>
            </a:r>
            <a:r>
              <a:rPr lang="es-MX" b="1" dirty="0" smtClean="0">
                <a:solidFill>
                  <a:schemeClr val="tx1"/>
                </a:solidFill>
                <a:latin typeface="+mj-lt"/>
              </a:rPr>
              <a:t>OCTUBRE </a:t>
            </a:r>
            <a:r>
              <a:rPr lang="es-MX" b="1" dirty="0" smtClean="0">
                <a:solidFill>
                  <a:schemeClr val="tx1"/>
                </a:solidFill>
                <a:latin typeface="+mj-lt"/>
              </a:rPr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val="123378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944216"/>
          </a:xfrm>
        </p:spPr>
        <p:txBody>
          <a:bodyPr/>
          <a:lstStyle/>
          <a:p>
            <a:pPr algn="ctr"/>
            <a:r>
              <a:rPr lang="es-MX" sz="4000" dirty="0" smtClean="0"/>
              <a:t>Conteste las siguientes preguntas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88032" y="1970504"/>
            <a:ext cx="8460432" cy="3474720"/>
          </a:xfrm>
        </p:spPr>
        <p:txBody>
          <a:bodyPr>
            <a:normAutofit/>
          </a:bodyPr>
          <a:lstStyle/>
          <a:p>
            <a:r>
              <a:rPr lang="es-MX" sz="2400" dirty="0"/>
              <a:t>1.- ¿Cómo calcula usted el índice de </a:t>
            </a:r>
            <a:r>
              <a:rPr lang="es-MX" sz="2400" dirty="0" err="1"/>
              <a:t>HOMA</a:t>
            </a:r>
            <a:r>
              <a:rPr lang="es-MX" sz="2400" dirty="0"/>
              <a:t>?</a:t>
            </a:r>
          </a:p>
          <a:p>
            <a:r>
              <a:rPr lang="es-MX" sz="2400" dirty="0"/>
              <a:t> </a:t>
            </a:r>
          </a:p>
          <a:p>
            <a:r>
              <a:rPr lang="es-MX" sz="2400" dirty="0"/>
              <a:t>a) Insulina (UI/</a:t>
            </a:r>
            <a:r>
              <a:rPr lang="es-MX" sz="2400" dirty="0" err="1"/>
              <a:t>mL</a:t>
            </a:r>
            <a:r>
              <a:rPr lang="es-MX" sz="2400" dirty="0"/>
              <a:t>) x Glucosa (</a:t>
            </a:r>
            <a:r>
              <a:rPr lang="es-MX" sz="2400" dirty="0" err="1"/>
              <a:t>mmol</a:t>
            </a:r>
            <a:r>
              <a:rPr lang="es-MX" sz="2400" dirty="0"/>
              <a:t>/L)/22.5</a:t>
            </a:r>
          </a:p>
          <a:p>
            <a:r>
              <a:rPr lang="es-MX" sz="2400" dirty="0"/>
              <a:t>b) Insulina (UI/</a:t>
            </a:r>
            <a:r>
              <a:rPr lang="es-MX" sz="2400" dirty="0" err="1"/>
              <a:t>mL</a:t>
            </a:r>
            <a:r>
              <a:rPr lang="es-MX" sz="2400" dirty="0"/>
              <a:t>) x Glucosa (mg/</a:t>
            </a:r>
            <a:r>
              <a:rPr lang="es-MX" sz="2400" dirty="0" err="1"/>
              <a:t>dL</a:t>
            </a:r>
            <a:r>
              <a:rPr lang="es-MX" sz="2400" dirty="0"/>
              <a:t>)/22.5</a:t>
            </a:r>
          </a:p>
          <a:p>
            <a:r>
              <a:rPr lang="es-MX" sz="2400" dirty="0"/>
              <a:t>c) Insulina (UI/</a:t>
            </a:r>
            <a:r>
              <a:rPr lang="es-MX" sz="2400" dirty="0" err="1"/>
              <a:t>mL</a:t>
            </a:r>
            <a:r>
              <a:rPr lang="es-MX" sz="2400" dirty="0"/>
              <a:t>) x Glucosa (</a:t>
            </a:r>
            <a:r>
              <a:rPr lang="es-MX" sz="2400" dirty="0" err="1"/>
              <a:t>mmol</a:t>
            </a:r>
            <a:r>
              <a:rPr lang="es-MX" sz="2400" dirty="0"/>
              <a:t>/L)/44.5</a:t>
            </a:r>
          </a:p>
          <a:p>
            <a:r>
              <a:rPr lang="es-MX" sz="2400" dirty="0"/>
              <a:t>d) no se puede calcular</a:t>
            </a:r>
          </a:p>
          <a:p>
            <a:r>
              <a:rPr lang="es-MX" sz="2400" dirty="0"/>
              <a:t>e) Insulina (UI/</a:t>
            </a:r>
            <a:r>
              <a:rPr lang="es-MX" sz="2400" dirty="0" err="1"/>
              <a:t>mL</a:t>
            </a:r>
            <a:r>
              <a:rPr lang="es-MX" sz="2400" dirty="0"/>
              <a:t>) </a:t>
            </a:r>
            <a:r>
              <a:rPr lang="es-MX" sz="2400" dirty="0" err="1"/>
              <a:t>xTriglicéridos</a:t>
            </a:r>
            <a:r>
              <a:rPr lang="es-MX" sz="2400" dirty="0"/>
              <a:t> (</a:t>
            </a:r>
            <a:r>
              <a:rPr lang="es-MX" sz="2400" dirty="0" err="1"/>
              <a:t>mmol</a:t>
            </a:r>
            <a:r>
              <a:rPr lang="es-MX" sz="2400" dirty="0"/>
              <a:t>/L)/22.5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62433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548681"/>
            <a:ext cx="8229600" cy="4896544"/>
          </a:xfrm>
        </p:spPr>
        <p:txBody>
          <a:bodyPr>
            <a:normAutofit/>
          </a:bodyPr>
          <a:lstStyle/>
          <a:p>
            <a:r>
              <a:rPr lang="es-MX" sz="2400" dirty="0"/>
              <a:t>2.-Con </a:t>
            </a:r>
            <a:r>
              <a:rPr lang="es-MX" sz="2400" dirty="0" smtClean="0"/>
              <a:t>los resultados del </a:t>
            </a:r>
            <a:r>
              <a:rPr lang="es-MX" sz="2400" dirty="0"/>
              <a:t>siguiente perfil tiroideo </a:t>
            </a:r>
            <a:r>
              <a:rPr lang="es-MX" sz="2400" dirty="0" err="1"/>
              <a:t>Triyodotironina</a:t>
            </a:r>
            <a:r>
              <a:rPr lang="es-MX" sz="2400" dirty="0"/>
              <a:t>: 4.28, </a:t>
            </a:r>
            <a:r>
              <a:rPr lang="es-MX" sz="2400" dirty="0" err="1"/>
              <a:t>T4:17.4</a:t>
            </a:r>
            <a:r>
              <a:rPr lang="es-MX" sz="2400" dirty="0"/>
              <a:t> </a:t>
            </a:r>
            <a:r>
              <a:rPr lang="es-MX" sz="2400" dirty="0" err="1"/>
              <a:t>ng</a:t>
            </a:r>
            <a:r>
              <a:rPr lang="es-MX" sz="2400" dirty="0"/>
              <a:t>/</a:t>
            </a:r>
            <a:r>
              <a:rPr lang="es-MX" sz="2400" dirty="0" err="1"/>
              <a:t>mL</a:t>
            </a:r>
            <a:r>
              <a:rPr lang="es-MX" sz="2400" dirty="0"/>
              <a:t> , </a:t>
            </a:r>
            <a:r>
              <a:rPr lang="es-MX" sz="2400" dirty="0" err="1"/>
              <a:t>TSH</a:t>
            </a:r>
            <a:r>
              <a:rPr lang="es-MX" sz="2400" dirty="0"/>
              <a:t>: 0.01, </a:t>
            </a:r>
            <a:r>
              <a:rPr lang="es-MX" sz="2400" dirty="0" err="1"/>
              <a:t>T4</a:t>
            </a:r>
            <a:r>
              <a:rPr lang="es-MX" sz="2400" dirty="0"/>
              <a:t> libre 3.55. ¿Cuál es el diagnóstico?</a:t>
            </a:r>
          </a:p>
          <a:p>
            <a:r>
              <a:rPr lang="es-MX" sz="2400" dirty="0"/>
              <a:t> </a:t>
            </a:r>
          </a:p>
          <a:p>
            <a:r>
              <a:rPr lang="es-MX" sz="2400" dirty="0"/>
              <a:t>a) Hipotiroidismo subclínico</a:t>
            </a:r>
          </a:p>
          <a:p>
            <a:r>
              <a:rPr lang="es-MX" sz="2400" dirty="0"/>
              <a:t>b) Tumor papilar de tiroides</a:t>
            </a:r>
          </a:p>
          <a:p>
            <a:r>
              <a:rPr lang="es-MX" sz="2400" dirty="0"/>
              <a:t>c) Enfermedad de Hashimoto </a:t>
            </a:r>
          </a:p>
          <a:p>
            <a:r>
              <a:rPr lang="es-MX" sz="2400" dirty="0"/>
              <a:t>d) Lupus Eritematoso Sistémico</a:t>
            </a:r>
          </a:p>
          <a:p>
            <a:r>
              <a:rPr lang="es-MX" sz="2400" dirty="0"/>
              <a:t>e)  Hipertiroidismo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98674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s-MX" sz="2400" dirty="0"/>
              <a:t>3.- Paciente femenina de 67 años de edad, con cáncer de mama, recibió quimioterapia quince días antes de su ingreso y ahora se encuentra con datos de choque séptico, además con Calcio sérico de 14 mg/</a:t>
            </a:r>
            <a:r>
              <a:rPr lang="es-MX" sz="2400" dirty="0" err="1"/>
              <a:t>dL</a:t>
            </a:r>
            <a:r>
              <a:rPr lang="es-MX" sz="2400" dirty="0"/>
              <a:t>, ¿Qué alternativa terapéutica utilizaría para controlar esta alteración electrolítica?</a:t>
            </a:r>
          </a:p>
          <a:p>
            <a:r>
              <a:rPr lang="es-MX" sz="2400" dirty="0"/>
              <a:t> </a:t>
            </a:r>
          </a:p>
          <a:p>
            <a:r>
              <a:rPr lang="es-MX" sz="2400" dirty="0"/>
              <a:t>a) Furosemida</a:t>
            </a:r>
          </a:p>
          <a:p>
            <a:r>
              <a:rPr lang="es-MX" sz="2400" dirty="0"/>
              <a:t>b) Hormona paratiroidea</a:t>
            </a:r>
          </a:p>
          <a:p>
            <a:r>
              <a:rPr lang="es-MX" sz="2400" dirty="0"/>
              <a:t>c) Hidratación con solución salina</a:t>
            </a:r>
          </a:p>
          <a:p>
            <a:r>
              <a:rPr lang="es-MX" sz="2400" dirty="0"/>
              <a:t>d) Ácido </a:t>
            </a:r>
            <a:r>
              <a:rPr lang="es-MX" sz="2400" dirty="0" err="1"/>
              <a:t>Zeledrónico</a:t>
            </a:r>
            <a:endParaRPr lang="es-MX" sz="2400" dirty="0"/>
          </a:p>
          <a:p>
            <a:r>
              <a:rPr lang="es-MX" sz="2400" dirty="0"/>
              <a:t>e)  Todas las anteriores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7377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s-MX" sz="2400" dirty="0"/>
              <a:t>4.- En caso de insuficiencia renal crónica el tipo de hiperparatiroidismo más común que desarrollan los pacientes, se llama:</a:t>
            </a:r>
          </a:p>
          <a:p>
            <a:r>
              <a:rPr lang="es-MX" sz="2400" dirty="0"/>
              <a:t> </a:t>
            </a:r>
          </a:p>
          <a:p>
            <a:r>
              <a:rPr lang="es-MX" sz="2400" dirty="0"/>
              <a:t>a) Los pacientes no desarrollan Hiperparatiroidismo, desarrollan hipoparatiroidismo</a:t>
            </a:r>
          </a:p>
          <a:p>
            <a:r>
              <a:rPr lang="es-MX" sz="2400" dirty="0"/>
              <a:t>b) Hiperparatiroidismo primario</a:t>
            </a:r>
          </a:p>
          <a:p>
            <a:r>
              <a:rPr lang="es-MX" sz="2400" dirty="0"/>
              <a:t>c) Síndrome </a:t>
            </a:r>
            <a:r>
              <a:rPr lang="es-MX" sz="2400" dirty="0" err="1"/>
              <a:t>poliglandular</a:t>
            </a:r>
            <a:endParaRPr lang="es-MX" sz="2400" dirty="0"/>
          </a:p>
          <a:p>
            <a:r>
              <a:rPr lang="es-MX" sz="2400" dirty="0"/>
              <a:t>d) Hiperparatiroidismo secundario</a:t>
            </a:r>
          </a:p>
          <a:p>
            <a:r>
              <a:rPr lang="es-MX" sz="2400" dirty="0"/>
              <a:t>e) Hiperparatiroidismo terciario</a:t>
            </a:r>
          </a:p>
        </p:txBody>
      </p:sp>
    </p:spTree>
    <p:extLst>
      <p:ext uri="{BB962C8B-B14F-4D97-AF65-F5344CB8AC3E}">
        <p14:creationId xmlns:p14="http://schemas.microsoft.com/office/powerpoint/2010/main" val="35451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s-MX" sz="2400" dirty="0"/>
              <a:t>5.- La prueba diagnóstica más común para evaluar </a:t>
            </a:r>
            <a:r>
              <a:rPr lang="es-MX" sz="2400" dirty="0" smtClean="0"/>
              <a:t>el déficit de la </a:t>
            </a:r>
            <a:r>
              <a:rPr lang="es-MX" sz="2400" dirty="0"/>
              <a:t>hormona de crecimiento es:</a:t>
            </a:r>
          </a:p>
          <a:p>
            <a:pPr marL="0" indent="0">
              <a:buNone/>
            </a:pPr>
            <a:r>
              <a:rPr lang="es-MX" sz="2400" dirty="0"/>
              <a:t> </a:t>
            </a:r>
          </a:p>
          <a:p>
            <a:r>
              <a:rPr lang="es-MX" sz="2400" dirty="0"/>
              <a:t>a) Administración de arginina + </a:t>
            </a:r>
            <a:r>
              <a:rPr lang="es-MX" sz="2400" dirty="0" err="1"/>
              <a:t>GHRH</a:t>
            </a:r>
            <a:endParaRPr lang="es-MX" sz="2400" dirty="0"/>
          </a:p>
          <a:p>
            <a:r>
              <a:rPr lang="es-MX" sz="2400" dirty="0"/>
              <a:t>b) Administración de </a:t>
            </a:r>
            <a:r>
              <a:rPr lang="es-MX" sz="2400" dirty="0" err="1"/>
              <a:t>Ghrelina</a:t>
            </a:r>
            <a:endParaRPr lang="es-MX" sz="2400" dirty="0"/>
          </a:p>
          <a:p>
            <a:r>
              <a:rPr lang="es-MX" sz="2400" dirty="0"/>
              <a:t>c) Prueba de </a:t>
            </a:r>
            <a:r>
              <a:rPr lang="es-MX" sz="2400" dirty="0" err="1"/>
              <a:t>GHRH</a:t>
            </a:r>
            <a:r>
              <a:rPr lang="es-MX" sz="2400" dirty="0"/>
              <a:t> + </a:t>
            </a:r>
            <a:r>
              <a:rPr lang="es-MX" sz="2400" dirty="0" err="1"/>
              <a:t>Hexarelina</a:t>
            </a:r>
            <a:r>
              <a:rPr lang="es-MX" sz="2400" dirty="0"/>
              <a:t> </a:t>
            </a:r>
          </a:p>
          <a:p>
            <a:r>
              <a:rPr lang="es-MX" sz="2400" dirty="0"/>
              <a:t>d) Prueba de </a:t>
            </a:r>
            <a:r>
              <a:rPr lang="es-MX" sz="2400" dirty="0" err="1"/>
              <a:t>GHRH</a:t>
            </a:r>
            <a:r>
              <a:rPr lang="es-MX" sz="2400" dirty="0"/>
              <a:t> + </a:t>
            </a:r>
            <a:r>
              <a:rPr lang="es-MX" sz="2400" dirty="0" err="1"/>
              <a:t>GHRP</a:t>
            </a:r>
            <a:r>
              <a:rPr lang="es-MX" sz="2400" dirty="0"/>
              <a:t>-6</a:t>
            </a:r>
          </a:p>
          <a:p>
            <a:r>
              <a:rPr lang="es-MX" sz="2400" dirty="0"/>
              <a:t>e) Ninguna de las anteriores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056128792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</TotalTime>
  <Words>157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Transmisión de listas</vt:lpstr>
      <vt:lpstr>Presentación de PowerPoint</vt:lpstr>
      <vt:lpstr>Conteste las siguientes preguntas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Ma</dc:creator>
  <cp:lastModifiedBy>Rosa Ma</cp:lastModifiedBy>
  <cp:revision>2</cp:revision>
  <dcterms:created xsi:type="dcterms:W3CDTF">2014-01-13T00:14:06Z</dcterms:created>
  <dcterms:modified xsi:type="dcterms:W3CDTF">2014-01-13T00:25:17Z</dcterms:modified>
</cp:coreProperties>
</file>